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crewing@oilcitygroup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ilcitygroup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chemeClr val="accent1"/>
                </a:solidFill>
              </a:rPr>
              <a:t>Oilcity</a:t>
            </a:r>
            <a:r>
              <a:rPr dirty="0">
                <a:solidFill>
                  <a:schemeClr val="accent1"/>
                </a:solidFill>
              </a:rPr>
              <a:t> Crew Jobs Centre Ltd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International Maritime &amp; Offshore Workforce</a:t>
            </a:r>
          </a:p>
          <a:p>
            <a:r>
              <a:rPr dirty="0">
                <a:solidFill>
                  <a:schemeClr val="bg1"/>
                </a:solidFill>
              </a:rPr>
              <a:t>Regions Served: Europe | Middle East | Asia | Africa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Crew Deployment 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3–7 days depending on embarkation, visas, and travel arrangements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9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Contract Terms &amp; Transparency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Employment duration, rank &amp; responsibilities, wages &amp; benefits</a:t>
            </a:r>
          </a:p>
          <a:p>
            <a:r>
              <a:rPr dirty="0">
                <a:solidFill>
                  <a:schemeClr val="bg1"/>
                </a:solidFill>
              </a:rPr>
              <a:t>Clear, standardized contracts, grievance mechanisms, no hidden fees</a:t>
            </a:r>
          </a:p>
          <a:p>
            <a:r>
              <a:rPr dirty="0">
                <a:solidFill>
                  <a:schemeClr val="bg1"/>
                </a:solidFill>
              </a:rPr>
              <a:t>Provided in English and explained before signing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3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>
                <a:solidFill>
                  <a:schemeClr val="accent1"/>
                </a:solidFill>
              </a:rPr>
              <a:t>Seafarer Welfare &amp; Support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Pre-placement: counseling, medical, visa/travel support, temporary accommodation</a:t>
            </a:r>
          </a:p>
          <a:p>
            <a:r>
              <a:rPr dirty="0">
                <a:solidFill>
                  <a:schemeClr val="bg1"/>
                </a:solidFill>
              </a:rPr>
              <a:t>Onboard: welfare officers, mental health programs, regular communication</a:t>
            </a:r>
          </a:p>
          <a:p>
            <a:r>
              <a:rPr dirty="0">
                <a:solidFill>
                  <a:schemeClr val="bg1"/>
                </a:solidFill>
              </a:rPr>
              <a:t>Post-placement: repatriation, insurance, career development, counseling, 24/7 emergency support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Salary, Benefits &amp; Repatriation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Secure bank transfers, transparent pay slips</a:t>
            </a:r>
          </a:p>
          <a:p>
            <a:r>
              <a:rPr dirty="0">
                <a:solidFill>
                  <a:schemeClr val="bg1"/>
                </a:solidFill>
              </a:rPr>
              <a:t>Repatriation covered, visas, travel, insurance handled professionally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>
                <a:solidFill>
                  <a:schemeClr val="accent1"/>
                </a:solidFill>
              </a:rPr>
              <a:t>Insurance Coverage &amp; Emergency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P&amp;I insurance (medical, accident, life)</a:t>
            </a:r>
          </a:p>
          <a:p>
            <a:r>
              <a:rPr dirty="0">
                <a:solidFill>
                  <a:schemeClr val="bg1"/>
                </a:solidFill>
              </a:rPr>
              <a:t>Dedicated emergency hotline, medical evacuation coordination, family support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Dispute 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Reporting, internal review, mediation/arbitration</a:t>
            </a:r>
          </a:p>
          <a:p>
            <a:r>
              <a:rPr dirty="0">
                <a:solidFill>
                  <a:schemeClr val="bg1"/>
                </a:solidFill>
              </a:rPr>
              <a:t>Confidential, fair, impartial handling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9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Our Value Proposition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Trusted international partner for maritime &amp; offshore crew</a:t>
            </a:r>
          </a:p>
          <a:p>
            <a:r>
              <a:rPr dirty="0">
                <a:solidFill>
                  <a:schemeClr val="bg1"/>
                </a:solidFill>
              </a:rPr>
              <a:t>Proven track record with global principals</a:t>
            </a:r>
          </a:p>
          <a:p>
            <a:r>
              <a:rPr dirty="0">
                <a:solidFill>
                  <a:schemeClr val="bg1"/>
                </a:solidFill>
              </a:rPr>
              <a:t>Compliant, certified, and ready-to-deploy workforce</a:t>
            </a:r>
          </a:p>
          <a:p>
            <a:r>
              <a:rPr dirty="0">
                <a:solidFill>
                  <a:schemeClr val="bg1"/>
                </a:solidFill>
              </a:rPr>
              <a:t>Seamless, measurable results for clients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Contact &amp; 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Contact Number</a:t>
            </a:r>
            <a:r>
              <a:rPr lang="en-US" b="1" dirty="0">
                <a:solidFill>
                  <a:schemeClr val="bg1"/>
                </a:solidFill>
              </a:rPr>
              <a:t>: +233547144458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Email</a:t>
            </a:r>
            <a:r>
              <a:rPr lang="en-US" b="1" dirty="0">
                <a:solidFill>
                  <a:schemeClr val="bg1"/>
                </a:solidFill>
              </a:rPr>
              <a:t>: </a:t>
            </a:r>
            <a:r>
              <a:rPr lang="en-US" b="1" u="sng" dirty="0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crewing@oilcitygroup.com</a:t>
            </a:r>
            <a:endParaRPr dirty="0">
              <a:solidFill>
                <a:schemeClr val="accent1"/>
              </a:solidFill>
            </a:endParaRPr>
          </a:p>
          <a:p>
            <a:r>
              <a:rPr dirty="0">
                <a:solidFill>
                  <a:schemeClr val="bg1"/>
                </a:solidFill>
              </a:rPr>
              <a:t>Website URL</a:t>
            </a:r>
            <a:r>
              <a:rPr lang="en-US" b="1" dirty="0">
                <a:solidFill>
                  <a:schemeClr val="bg1"/>
                </a:solidFill>
              </a:rPr>
              <a:t>: </a:t>
            </a:r>
            <a:r>
              <a:rPr lang="en-US" b="1" u="sng" dirty="0">
                <a:solidFill>
                  <a:schemeClr val="accent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www.oilcitygroup.com</a:t>
            </a:r>
            <a:endParaRPr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dirty="0">
                <a:solidFill>
                  <a:schemeClr val="bg1"/>
                </a:solidFill>
              </a:rPr>
              <a:t>Discuss deployment needs or partnership opportunities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About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solidFill>
                  <a:schemeClr val="bg1"/>
                </a:solidFill>
              </a:rPr>
              <a:t>Founded: 2012</a:t>
            </a:r>
            <a:r>
              <a:rPr lang="en-US" dirty="0">
                <a:solidFill>
                  <a:schemeClr val="bg1"/>
                </a:solidFill>
              </a:rPr>
              <a:t>,</a:t>
            </a:r>
            <a:endParaRPr dirty="0">
              <a:solidFill>
                <a:schemeClr val="bg1"/>
              </a:solidFill>
            </a:endParaRPr>
          </a:p>
          <a:p>
            <a:r>
              <a:rPr dirty="0">
                <a:solidFill>
                  <a:schemeClr val="bg1"/>
                </a:solidFill>
              </a:rPr>
              <a:t>Ghana office location</a:t>
            </a:r>
            <a:r>
              <a:rPr lang="en-US" dirty="0">
                <a:solidFill>
                  <a:schemeClr val="bg1"/>
                </a:solidFill>
              </a:rPr>
              <a:t>: Takoradi, Western region</a:t>
            </a:r>
            <a:endParaRPr dirty="0">
              <a:solidFill>
                <a:schemeClr val="bg1"/>
              </a:solidFill>
            </a:endParaRPr>
          </a:p>
          <a:p>
            <a:r>
              <a:rPr dirty="0">
                <a:solidFill>
                  <a:schemeClr val="bg1"/>
                </a:solidFill>
              </a:rPr>
              <a:t>Mission: Delivering compliant, skilled maritime and offshore personnel to international clients</a:t>
            </a:r>
          </a:p>
          <a:p>
            <a:r>
              <a:rPr dirty="0">
                <a:solidFill>
                  <a:schemeClr val="bg1"/>
                </a:solidFill>
              </a:rPr>
              <a:t>Vision: Trusted global partner for seafarer placement and crew management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Ag</a:t>
            </a:r>
            <a:r>
              <a:rPr lang="en-US" dirty="0">
                <a:solidFill>
                  <a:schemeClr val="accent1"/>
                </a:solidFill>
              </a:rPr>
              <a:t>e</a:t>
            </a:r>
            <a:r>
              <a:rPr dirty="0">
                <a:solidFill>
                  <a:schemeClr val="accent1"/>
                </a:solidFill>
              </a:rPr>
              <a:t>ncy Experience &amp; Track Record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13 years in operation</a:t>
            </a:r>
          </a:p>
          <a:p>
            <a:r>
              <a:rPr dirty="0">
                <a:solidFill>
                  <a:schemeClr val="bg1"/>
                </a:solidFill>
              </a:rPr>
              <a:t>Successful placements in specialized marine roles</a:t>
            </a:r>
          </a:p>
          <a:p>
            <a:r>
              <a:rPr dirty="0">
                <a:solidFill>
                  <a:schemeClr val="bg1"/>
                </a:solidFill>
              </a:rPr>
              <a:t>Thousands of seafarers across all ranks and specialties</a:t>
            </a:r>
          </a:p>
          <a:p>
            <a:r>
              <a:rPr dirty="0">
                <a:solidFill>
                  <a:schemeClr val="bg1"/>
                </a:solidFill>
              </a:rPr>
              <a:t>Multinational crew availability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>
                <a:solidFill>
                  <a:schemeClr val="accent1"/>
                </a:solidFill>
              </a:rPr>
              <a:t>Recruitment Process &amp; Quality Assurance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Qualified personnel: STCW, CoC, and specialized training</a:t>
            </a:r>
          </a:p>
          <a:p>
            <a:r>
              <a:rPr dirty="0">
                <a:solidFill>
                  <a:schemeClr val="bg1"/>
                </a:solidFill>
              </a:rPr>
              <a:t>Screening &amp; verification prior to deployment</a:t>
            </a:r>
          </a:p>
          <a:p>
            <a:r>
              <a:rPr dirty="0">
                <a:solidFill>
                  <a:schemeClr val="bg1"/>
                </a:solidFill>
              </a:rPr>
              <a:t>Experienced officers and ratings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Vessel Types Catered For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Merchant Vessels, Bulk Carriers, Container Ships</a:t>
            </a:r>
          </a:p>
          <a:p>
            <a:r>
              <a:rPr dirty="0">
                <a:solidFill>
                  <a:schemeClr val="bg1"/>
                </a:solidFill>
              </a:rPr>
              <a:t>Oil, Chemical &amp; Gas Tankers</a:t>
            </a:r>
          </a:p>
          <a:p>
            <a:r>
              <a:rPr dirty="0">
                <a:solidFill>
                  <a:schemeClr val="bg1"/>
                </a:solidFill>
              </a:rPr>
              <a:t>Offshore Vessels, PSVs, AHTS, OSVs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4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Principals / Past Clients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dirty="0">
                <a:solidFill>
                  <a:schemeClr val="bg1"/>
                </a:solidFill>
              </a:rPr>
              <a:t>ECO GARGO SHIPPING – Dubai</a:t>
            </a:r>
          </a:p>
          <a:p>
            <a:r>
              <a:rPr dirty="0">
                <a:solidFill>
                  <a:schemeClr val="bg1"/>
                </a:solidFill>
              </a:rPr>
              <a:t>ASCON TANKERS – Turkey</a:t>
            </a:r>
          </a:p>
          <a:p>
            <a:r>
              <a:rPr dirty="0">
                <a:solidFill>
                  <a:schemeClr val="bg1"/>
                </a:solidFill>
              </a:rPr>
              <a:t>COLUMBO SHIP MANAGEMENT – Turkey</a:t>
            </a:r>
          </a:p>
          <a:p>
            <a:r>
              <a:rPr dirty="0">
                <a:solidFill>
                  <a:schemeClr val="bg1"/>
                </a:solidFill>
              </a:rPr>
              <a:t>ELTON OIL S.A / SERVIMA MARINE – Senegal</a:t>
            </a:r>
          </a:p>
          <a:p>
            <a:r>
              <a:rPr dirty="0">
                <a:solidFill>
                  <a:schemeClr val="bg1"/>
                </a:solidFill>
              </a:rPr>
              <a:t>NBC Maritime Ltd – Nigeria</a:t>
            </a:r>
          </a:p>
          <a:p>
            <a:r>
              <a:rPr dirty="0">
                <a:solidFill>
                  <a:schemeClr val="bg1"/>
                </a:solidFill>
              </a:rPr>
              <a:t>Carisbrooke Shipping Ltd – UK</a:t>
            </a:r>
          </a:p>
          <a:p>
            <a:r>
              <a:rPr dirty="0">
                <a:solidFill>
                  <a:schemeClr val="bg1"/>
                </a:solidFill>
              </a:rPr>
              <a:t>Shina Navigation – Singapore</a:t>
            </a:r>
          </a:p>
          <a:p>
            <a:r>
              <a:rPr dirty="0">
                <a:solidFill>
                  <a:schemeClr val="bg1"/>
                </a:solidFill>
              </a:rPr>
              <a:t>ASL Marine – Dubai</a:t>
            </a:r>
          </a:p>
          <a:p>
            <a:r>
              <a:rPr dirty="0">
                <a:solidFill>
                  <a:schemeClr val="bg1"/>
                </a:solidFill>
              </a:rPr>
              <a:t>Hadi Hamad Al Hammam Marine Service – Saudi Arabia</a:t>
            </a:r>
          </a:p>
          <a:p>
            <a:r>
              <a:rPr dirty="0" err="1">
                <a:solidFill>
                  <a:schemeClr val="bg1"/>
                </a:solidFill>
              </a:rPr>
              <a:t>Teyseer</a:t>
            </a:r>
            <a:r>
              <a:rPr dirty="0">
                <a:solidFill>
                  <a:schemeClr val="bg1"/>
                </a:solidFill>
              </a:rPr>
              <a:t> Services – Qatar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Dedicated Crew Pool Creation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Understanding vessel types &amp; operational requirements</a:t>
            </a:r>
          </a:p>
          <a:p>
            <a:r>
              <a:rPr dirty="0">
                <a:solidFill>
                  <a:schemeClr val="bg1"/>
                </a:solidFill>
              </a:rPr>
              <a:t>Customized </a:t>
            </a:r>
            <a:r>
              <a:rPr sz="2700" dirty="0">
                <a:solidFill>
                  <a:schemeClr val="bg1"/>
                </a:solidFill>
              </a:rPr>
              <a:t>recruitment</a:t>
            </a:r>
            <a:r>
              <a:rPr dirty="0">
                <a:solidFill>
                  <a:schemeClr val="bg1"/>
                </a:solidFill>
              </a:rPr>
              <a:t> strategies</a:t>
            </a:r>
          </a:p>
          <a:p>
            <a:r>
              <a:rPr dirty="0">
                <a:solidFill>
                  <a:schemeClr val="bg1"/>
                </a:solidFill>
              </a:rPr>
              <a:t>Database filtering, monitoring, and performance tracking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Compliance &amp; Certifications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Full compliance with MLC 2006 &amp; STCW</a:t>
            </a:r>
          </a:p>
          <a:p>
            <a:r>
              <a:rPr dirty="0">
                <a:solidFill>
                  <a:schemeClr val="bg1"/>
                </a:solidFill>
              </a:rPr>
              <a:t>Seafarer Employment Agreements (SEA), CoC, STCW Certificates, Medical Fitness, Passport &amp; Visa documentation</a:t>
            </a:r>
          </a:p>
          <a:p>
            <a:r>
              <a:rPr dirty="0">
                <a:solidFill>
                  <a:schemeClr val="bg1"/>
                </a:solidFill>
              </a:rPr>
              <a:t>Licensing verified with relevant maritime authorities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>
                <a:solidFill>
                  <a:schemeClr val="accent1"/>
                </a:solidFill>
              </a:rPr>
              <a:t>National License &amp; STCW 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Medical fitness, approved training, security clearance</a:t>
            </a:r>
          </a:p>
          <a:p>
            <a:r>
              <a:rPr dirty="0">
                <a:solidFill>
                  <a:schemeClr val="bg1"/>
                </a:solidFill>
              </a:rPr>
              <a:t>Documentation verification and authentication</a:t>
            </a:r>
          </a:p>
          <a:p>
            <a:r>
              <a:rPr dirty="0">
                <a:solidFill>
                  <a:schemeClr val="bg1"/>
                </a:solidFill>
              </a:rPr>
              <a:t>Ghana Maritime Authority-approved clinics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486</Words>
  <Application>Microsoft Office PowerPoint</Application>
  <PresentationFormat>On-screen Show (4:3)</PresentationFormat>
  <Paragraphs>74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Oilcity Crew Jobs Centre Ltd</vt:lpstr>
      <vt:lpstr>About Us</vt:lpstr>
      <vt:lpstr>Agency Experience &amp; Track Record</vt:lpstr>
      <vt:lpstr>Recruitment Process &amp; Quality Assurance</vt:lpstr>
      <vt:lpstr>Vessel Types Catered For</vt:lpstr>
      <vt:lpstr>Principals / Past Clients</vt:lpstr>
      <vt:lpstr>Dedicated Crew Pool Creation</vt:lpstr>
      <vt:lpstr>Compliance &amp; Certifications</vt:lpstr>
      <vt:lpstr>National License &amp; STCW Processing</vt:lpstr>
      <vt:lpstr>Crew Deployment Timeline</vt:lpstr>
      <vt:lpstr>Contract Terms &amp; Transparency</vt:lpstr>
      <vt:lpstr>Seafarer Welfare &amp; Support Services</vt:lpstr>
      <vt:lpstr>Salary, Benefits &amp; Repatriation</vt:lpstr>
      <vt:lpstr>Insurance Coverage &amp; Emergency Services</vt:lpstr>
      <vt:lpstr>Dispute Resolution</vt:lpstr>
      <vt:lpstr>Our Value Proposition</vt:lpstr>
      <vt:lpstr>Contact &amp; Next Steps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Mr. S</cp:lastModifiedBy>
  <cp:revision>7</cp:revision>
  <dcterms:created xsi:type="dcterms:W3CDTF">2013-01-27T09:14:16Z</dcterms:created>
  <dcterms:modified xsi:type="dcterms:W3CDTF">2026-01-08T10:11:19Z</dcterms:modified>
  <cp:category/>
</cp:coreProperties>
</file>